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Front page" id="{cc31cfea-028f-6d12-2ded-fe8d4dd86b72}">
          <p14:sldIdLst>
            <p14:sldId id="256"/>
          </p14:sldIdLst>
        </p14:section>
        <p14:section name="Problem &amp; solution" id="{1a598594-da29-5fc2-eec4-612ef47efdc7}">
          <p14:sldIdLst>
            <p14:sldId id="257"/>
          </p14:sldIdLst>
        </p14:section>
        <p14:section name="Market" id="{db0bef98-fbe3-e43d-5d41-068cf25374f0}">
          <p14:sldIdLst>
            <p14:sldId id="258"/>
          </p14:sldIdLst>
        </p14:section>
        <p14:section name="Traction" id="{13d6f1a0-4d98-1889-a56e-0418f7040907}">
          <p14:sldIdLst>
            <p14:sldId id="259"/>
          </p14:sldIdLst>
        </p14:section>
        <p14:section name="Team &amp; ask" id="{f097483d-14e4-3ca9-88d8-78f2ad93f99a}">
          <p14:sldIdLst>
            <p14:sldId id="260"/>
          </p14:sldIdLst>
        </p14:section>
        <p14:section name="Contact" id="{b2e654b0-2f9f-df24-2709-68ca48289761}">
          <p14:sldIdLst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Introduce yourself and LoOp in one line.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Problem: most fleets are inefficient because they plan on Google or Apple Maps, with no artificial intelligence for planning or route optimization. Solution: continual learning from my doctoral research. Land the three numbers.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Source: Fortune Business Insights, route optimization software market, 2025: 11.34 billion US dollars, growing 14.6% a year to 2034, Europe 26% share. Our target is 1% of the European market.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JYSK is the public reference. Five more Danish fleets are paying. Model: free 1 to 3 month trial on their own routes, then a contract.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 outside money raised yet: we got to 6 paying customers bootstrapped. Close on the ask: our first raise, a seed round, to win Denmark, then expand to the Nordics.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Thank you. If you are an investor or run a delivery fleet, talk to me after, or reach us at thelooploop.com.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Glow-A-image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image" Target="../media/Glow-B-image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rgbClr val="8F989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low A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LoOp · thelooploop.com</a:t>
            </a:r>
            <a:endParaRPr lang="en-US" sz="11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spc="3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Glow B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3550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chemeClr val="accent5"/>
                </a:solidFill>
              </a:rPr>
              <a:t>LoOp · thelooploop.com</a:t>
            </a:r>
            <a:endParaRPr lang="en-US" sz="1100" dirty="0"/>
          </a:p>
        </p:txBody>
      </p:sp>
      <p:sp>
        <p:nvSpPr>
          <p:cNvPr id="3" name="Text 1"/>
          <p:cNvSpPr/>
          <p:nvPr>
            <p:ph idx="101" type="body" hasCustomPrompt="1"/>
          </p:nvPr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1400" b="1" spc="300" kern="0" dirty="0">
                <a:solidFill>
                  <a:schemeClr val="accent1"/>
                </a:solidFill>
              </a:defRPr>
            </a:lvl1pPr>
          </a:lstStyle>
          <a:p>
            <a:pPr indent="0" marL="0">
              <a:buNone/>
            </a:pPr>
            <a:endParaRPr lang="en-US" sz="1400" dirty="0"/>
          </a:p>
        </p:txBody>
      </p:sp>
      <p:sp>
        <p:nvSpPr>
          <p:cNvPr id="4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68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4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LoO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0936"/>
            <a:ext cx="12191695" cy="8128102"/>
          </a:xfrm>
          <a:prstGeom prst="rect">
            <a:avLst/>
          </a:prstGeom>
        </p:spPr>
      </p:pic>
      <p:sp>
        <p:nvSpPr>
          <p:cNvPr id="3" name="tagline"/>
          <p:cNvSpPr txBox="1"/>
          <p:nvPr/>
        </p:nvSpPr>
        <p:spPr>
          <a:xfrm>
            <a:off x="548640" y="5623560"/>
            <a:ext cx="11064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 that cuts emissions and cost on every delivery route</a:t>
            </a:r>
            <a:endParaRPr lang="en-US" sz="2400" dirty="0"/>
          </a:p>
        </p:txBody>
      </p:sp>
      <p:sp>
        <p:nvSpPr>
          <p:cNvPr id="4" name="subline"/>
          <p:cNvSpPr txBox="1"/>
          <p:nvPr/>
        </p:nvSpPr>
        <p:spPr>
          <a:xfrm>
            <a:off x="548640" y="612648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1E3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Seed  ·  6 customers  ·  Aarhus, Denmark  ·  thelooploop.com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1"/>
                </a:solidFill>
              </a:rPr>
              <a:t>PROBLEM → SOLUTION</a:t>
            </a:r>
            <a:endParaRPr lang="en-US" sz="1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Fleets run on maps, not intelligence.</a:t>
            </a:r>
            <a:endParaRPr lang="en-US" sz="4000" dirty="0"/>
          </a:p>
        </p:txBody>
      </p:sp>
      <p:sp>
        <p:nvSpPr>
          <p:cNvPr id="4" name="PROBLEM card"/>
          <p:cNvSpPr/>
          <p:nvPr/>
        </p:nvSpPr>
        <p:spPr>
          <a:xfrm>
            <a:off x="548640" y="1965960"/>
            <a:ext cx="5394960" cy="1737360"/>
          </a:xfrm>
          <a:prstGeom prst="roundRect">
            <a:avLst>
              <a:gd name="adj" fmla="val 9474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pic>
        <p:nvPicPr>
          <p:cNvPr id="5" name="PROBLEM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2240280"/>
            <a:ext cx="384048" cy="384048"/>
          </a:xfrm>
          <a:prstGeom prst="rect">
            <a:avLst/>
          </a:prstGeom>
        </p:spPr>
      </p:pic>
      <p:sp>
        <p:nvSpPr>
          <p:cNvPr id="6" name="PROBLEM label"/>
          <p:cNvSpPr txBox="1"/>
          <p:nvPr/>
        </p:nvSpPr>
        <p:spPr>
          <a:xfrm>
            <a:off x="1444752" y="22402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E8A3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</a:t>
            </a:r>
            <a:endParaRPr lang="en-US" sz="1500" dirty="0"/>
          </a:p>
        </p:txBody>
      </p:sp>
      <p:sp>
        <p:nvSpPr>
          <p:cNvPr id="7" name="PROBLEM body"/>
          <p:cNvSpPr txBox="1"/>
          <p:nvPr/>
        </p:nvSpPr>
        <p:spPr>
          <a:xfrm>
            <a:off x="914400" y="27889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4F8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fleets plan routes on Google or Apple Maps, with no route optimization.</a:t>
            </a:r>
            <a:endParaRPr lang="en-US" sz="2000" dirty="0"/>
          </a:p>
        </p:txBody>
      </p:sp>
      <p:sp>
        <p:nvSpPr>
          <p:cNvPr id="8" name="SOLUTION card"/>
          <p:cNvSpPr/>
          <p:nvPr/>
        </p:nvSpPr>
        <p:spPr>
          <a:xfrm>
            <a:off x="6245352" y="1965960"/>
            <a:ext cx="5394960" cy="1737360"/>
          </a:xfrm>
          <a:prstGeom prst="roundRect">
            <a:avLst>
              <a:gd name="adj" fmla="val 9474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pic>
        <p:nvPicPr>
          <p:cNvPr id="9" name="SOLUTION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1112" y="2240280"/>
            <a:ext cx="384048" cy="384048"/>
          </a:xfrm>
          <a:prstGeom prst="rect">
            <a:avLst/>
          </a:prstGeom>
        </p:spPr>
      </p:pic>
      <p:sp>
        <p:nvSpPr>
          <p:cNvPr id="10" name="SOLUTION label"/>
          <p:cNvSpPr txBox="1"/>
          <p:nvPr/>
        </p:nvSpPr>
        <p:spPr>
          <a:xfrm>
            <a:off x="7141464" y="2240280"/>
            <a:ext cx="36576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5ED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SOLUTION</a:t>
            </a:r>
            <a:endParaRPr lang="en-US" sz="1500" dirty="0"/>
          </a:p>
        </p:txBody>
      </p:sp>
      <p:sp>
        <p:nvSpPr>
          <p:cNvPr id="11" name="SOLUTION body"/>
          <p:cNvSpPr txBox="1"/>
          <p:nvPr/>
        </p:nvSpPr>
        <p:spPr>
          <a:xfrm>
            <a:off x="6611112" y="2788920"/>
            <a:ext cx="4663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000" dirty="0">
                <a:solidFill>
                  <a:srgbClr val="F4F8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Self-learning artificial intelligence re-plans every route on live traffic and weather.</a:t>
            </a:r>
            <a:endParaRPr lang="en-US" sz="2000" dirty="0"/>
          </a:p>
        </p:txBody>
      </p:sp>
      <p:sp>
        <p:nvSpPr>
          <p:cNvPr id="12" name="stat emissions per delivery"/>
          <p:cNvSpPr txBox="1"/>
          <p:nvPr/>
        </p:nvSpPr>
        <p:spPr>
          <a:xfrm>
            <a:off x="548640" y="416052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−18%</a:t>
            </a:r>
            <a:endParaRPr lang="en-US" sz="7200" dirty="0"/>
          </a:p>
        </p:txBody>
      </p:sp>
      <p:sp>
        <p:nvSpPr>
          <p:cNvPr id="13" name="stat label emissions per delivery"/>
          <p:cNvSpPr txBox="1"/>
          <p:nvPr/>
        </p:nvSpPr>
        <p:spPr>
          <a:xfrm>
            <a:off x="548640" y="5120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emissions per delivery</a:t>
            </a:r>
            <a:endParaRPr lang="en-US" sz="1600" dirty="0"/>
          </a:p>
        </p:txBody>
      </p:sp>
      <p:sp>
        <p:nvSpPr>
          <p:cNvPr id="14" name="stat empty kilometres"/>
          <p:cNvSpPr txBox="1"/>
          <p:nvPr/>
        </p:nvSpPr>
        <p:spPr>
          <a:xfrm>
            <a:off x="4315968" y="416052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−23%</a:t>
            </a:r>
            <a:endParaRPr lang="en-US" sz="7200" dirty="0"/>
          </a:p>
        </p:txBody>
      </p:sp>
      <p:sp>
        <p:nvSpPr>
          <p:cNvPr id="15" name="stat label empty kilometres"/>
          <p:cNvSpPr txBox="1"/>
          <p:nvPr/>
        </p:nvSpPr>
        <p:spPr>
          <a:xfrm>
            <a:off x="4315968" y="5120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empty kilometres</a:t>
            </a:r>
            <a:endParaRPr lang="en-US" sz="1600" dirty="0"/>
          </a:p>
        </p:txBody>
      </p:sp>
      <p:sp>
        <p:nvSpPr>
          <p:cNvPr id="16" name="stat on-time deliveries"/>
          <p:cNvSpPr txBox="1"/>
          <p:nvPr/>
        </p:nvSpPr>
        <p:spPr>
          <a:xfrm>
            <a:off x="8074152" y="416052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72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+11%</a:t>
            </a:r>
            <a:endParaRPr lang="en-US" sz="7200" dirty="0"/>
          </a:p>
        </p:txBody>
      </p:sp>
      <p:sp>
        <p:nvSpPr>
          <p:cNvPr id="17" name="stat label on-time deliveries"/>
          <p:cNvSpPr txBox="1"/>
          <p:nvPr/>
        </p:nvSpPr>
        <p:spPr>
          <a:xfrm>
            <a:off x="8074152" y="5120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on-time deliveries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1"/>
                </a:solidFill>
              </a:rPr>
              <a:t>MARKET</a:t>
            </a:r>
            <a:endParaRPr lang="en-US" sz="1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Denmark first, then the Nordics</a:t>
            </a:r>
            <a:endParaRPr lang="en-US" sz="4000" dirty="0"/>
          </a:p>
        </p:txBody>
      </p:sp>
      <p:sp>
        <p:nvSpPr>
          <p:cNvPr id="4" name="TAM circle"/>
          <p:cNvSpPr/>
          <p:nvPr/>
        </p:nvSpPr>
        <p:spPr>
          <a:xfrm>
            <a:off x="1051560" y="2057400"/>
            <a:ext cx="3931920" cy="3931920"/>
          </a:xfrm>
          <a:prstGeom prst="ellipse">
            <a:avLst/>
          </a:prstGeom>
          <a:solidFill>
            <a:srgbClr val="1E5A45"/>
          </a:solidFill>
          <a:ln w="19050">
            <a:solidFill>
              <a:srgbClr val="0B1F1A"/>
            </a:solidFill>
            <a:prstDash val="solid"/>
          </a:ln>
        </p:spPr>
      </p:sp>
      <p:sp>
        <p:nvSpPr>
          <p:cNvPr id="5" name="SAM circle"/>
          <p:cNvSpPr/>
          <p:nvPr/>
        </p:nvSpPr>
        <p:spPr>
          <a:xfrm>
            <a:off x="1691640" y="3337560"/>
            <a:ext cx="2651760" cy="2651760"/>
          </a:xfrm>
          <a:prstGeom prst="ellipse">
            <a:avLst/>
          </a:prstGeom>
          <a:solidFill>
            <a:srgbClr val="2E8B57"/>
          </a:solidFill>
          <a:ln w="19050">
            <a:solidFill>
              <a:srgbClr val="0B1F1A"/>
            </a:solidFill>
            <a:prstDash val="solid"/>
          </a:ln>
        </p:spPr>
      </p:sp>
      <p:sp>
        <p:nvSpPr>
          <p:cNvPr id="6" name="SOM circle"/>
          <p:cNvSpPr/>
          <p:nvPr/>
        </p:nvSpPr>
        <p:spPr>
          <a:xfrm>
            <a:off x="2331720" y="4617720"/>
            <a:ext cx="1371600" cy="1371600"/>
          </a:xfrm>
          <a:prstGeom prst="ellipse">
            <a:avLst/>
          </a:prstGeom>
          <a:solidFill>
            <a:srgbClr val="5ED39B"/>
          </a:solidFill>
          <a:ln w="19050">
            <a:solidFill>
              <a:srgbClr val="0B1F1A"/>
            </a:solidFill>
            <a:prstDash val="solid"/>
          </a:ln>
        </p:spPr>
      </p:sp>
      <p:sp>
        <p:nvSpPr>
          <p:cNvPr id="7" name="TAM tag"/>
          <p:cNvSpPr txBox="1"/>
          <p:nvPr/>
        </p:nvSpPr>
        <p:spPr>
          <a:xfrm>
            <a:off x="2103120" y="23774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8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</a:t>
            </a:r>
            <a:endParaRPr lang="en-US" sz="1600" dirty="0"/>
          </a:p>
        </p:txBody>
      </p:sp>
      <p:sp>
        <p:nvSpPr>
          <p:cNvPr id="8" name="SAM tag"/>
          <p:cNvSpPr txBox="1"/>
          <p:nvPr/>
        </p:nvSpPr>
        <p:spPr>
          <a:xfrm>
            <a:off x="2103120" y="361188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4F8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</a:t>
            </a:r>
            <a:endParaRPr lang="en-US" sz="1600" dirty="0"/>
          </a:p>
        </p:txBody>
      </p:sp>
      <p:sp>
        <p:nvSpPr>
          <p:cNvPr id="9" name="SOM tag"/>
          <p:cNvSpPr txBox="1"/>
          <p:nvPr/>
        </p:nvSpPr>
        <p:spPr>
          <a:xfrm>
            <a:off x="2103120" y="512064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</a:t>
            </a:r>
            <a:endParaRPr lang="en-US" sz="1600" dirty="0"/>
          </a:p>
        </p:txBody>
      </p:sp>
      <p:sp>
        <p:nvSpPr>
          <p:cNvPr id="10" name="$11.3B"/>
          <p:cNvSpPr txBox="1"/>
          <p:nvPr/>
        </p:nvSpPr>
        <p:spPr>
          <a:xfrm>
            <a:off x="5669280" y="1920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$11.3B</a:t>
            </a:r>
            <a:endParaRPr lang="en-US" sz="4800" dirty="0"/>
          </a:p>
        </p:txBody>
      </p:sp>
      <p:sp>
        <p:nvSpPr>
          <p:cNvPr id="11" name="Global route-optimization software, 2025"/>
          <p:cNvSpPr txBox="1"/>
          <p:nvPr/>
        </p:nvSpPr>
        <p:spPr>
          <a:xfrm>
            <a:off x="8046720" y="192024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Global route-optimization software, 2025</a:t>
            </a:r>
            <a:endParaRPr lang="en-US" sz="1700" dirty="0"/>
          </a:p>
        </p:txBody>
      </p:sp>
      <p:sp>
        <p:nvSpPr>
          <p:cNvPr id="12" name="$2.9B"/>
          <p:cNvSpPr txBox="1"/>
          <p:nvPr/>
        </p:nvSpPr>
        <p:spPr>
          <a:xfrm>
            <a:off x="5669280" y="324612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$2.9B</a:t>
            </a:r>
            <a:endParaRPr lang="en-US" sz="4800" dirty="0"/>
          </a:p>
        </p:txBody>
      </p:sp>
      <p:sp>
        <p:nvSpPr>
          <p:cNvPr id="13" name="Europe, 26% of the market"/>
          <p:cNvSpPr txBox="1"/>
          <p:nvPr/>
        </p:nvSpPr>
        <p:spPr>
          <a:xfrm>
            <a:off x="8046720" y="324612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Europe, 26% of the market</a:t>
            </a:r>
            <a:endParaRPr lang="en-US" sz="1700" dirty="0"/>
          </a:p>
        </p:txBody>
      </p:sp>
      <p:sp>
        <p:nvSpPr>
          <p:cNvPr id="14" name="$29M"/>
          <p:cNvSpPr txBox="1"/>
          <p:nvPr/>
        </p:nvSpPr>
        <p:spPr>
          <a:xfrm>
            <a:off x="5669280" y="45720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$29M</a:t>
            </a:r>
            <a:endParaRPr lang="en-US" sz="4800" dirty="0"/>
          </a:p>
        </p:txBody>
      </p:sp>
      <p:sp>
        <p:nvSpPr>
          <p:cNvPr id="15" name="Our target: Denmark → Nordics, 1% of Europe"/>
          <p:cNvSpPr txBox="1"/>
          <p:nvPr/>
        </p:nvSpPr>
        <p:spPr>
          <a:xfrm>
            <a:off x="8046720" y="4572000"/>
            <a:ext cx="36118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target: Denmark → Nordics, 1% of Europe</a:t>
            </a:r>
            <a:endParaRPr lang="en-US" sz="1700" dirty="0"/>
          </a:p>
        </p:txBody>
      </p:sp>
      <p:sp>
        <p:nvSpPr>
          <p:cNvPr id="16" name="why now"/>
          <p:cNvSpPr txBox="1"/>
          <p:nvPr/>
        </p:nvSpPr>
        <p:spPr>
          <a:xfrm>
            <a:off x="5669280" y="5669280"/>
            <a:ext cx="5989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4F8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now: </a:t>
            </a:r>
            <a:pPr indent="0" marL="0">
              <a:buNone/>
            </a:pPr>
            <a:r>
              <a:rPr lang="en-US" sz="15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new European sustainability rules make emissions reporting mandatory.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1"/>
                </a:solidFill>
              </a:rPr>
              <a:t>TRACTION</a:t>
            </a:r>
            <a:endParaRPr lang="en-US" sz="1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€120k revenue in our first year</a:t>
            </a:r>
            <a:endParaRPr lang="en-US" sz="4000" dirty="0"/>
          </a:p>
        </p:txBody>
      </p:sp>
      <p:sp>
        <p:nvSpPr>
          <p:cNvPr id="4" name="JYSK tile"/>
          <p:cNvSpPr/>
          <p:nvPr/>
        </p:nvSpPr>
        <p:spPr>
          <a:xfrm>
            <a:off x="548640" y="1965960"/>
            <a:ext cx="4937760" cy="2331720"/>
          </a:xfrm>
          <a:prstGeom prst="roundRect">
            <a:avLst>
              <a:gd name="adj" fmla="val 7059"/>
            </a:avLst>
          </a:prstGeom>
          <a:solidFill>
            <a:srgbClr val="5ED39B"/>
          </a:solidFill>
          <a:ln/>
        </p:spPr>
      </p:sp>
      <p:sp>
        <p:nvSpPr>
          <p:cNvPr id="5" name="JYSK"/>
          <p:cNvSpPr txBox="1"/>
          <p:nvPr/>
        </p:nvSpPr>
        <p:spPr>
          <a:xfrm>
            <a:off x="548640" y="2148840"/>
            <a:ext cx="49377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7200" b="1" dirty="0">
                <a:solidFill>
                  <a:srgbClr val="0B1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JYSK</a:t>
            </a:r>
            <a:endParaRPr lang="en-US" sz="7200" dirty="0"/>
          </a:p>
        </p:txBody>
      </p:sp>
      <p:sp>
        <p:nvSpPr>
          <p:cNvPr id="6" name="JYSK note"/>
          <p:cNvSpPr txBox="1"/>
          <p:nvPr/>
        </p:nvSpPr>
        <p:spPr>
          <a:xfrm>
            <a:off x="548640" y="3520440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Reference customer · Danish delivery network</a:t>
            </a:r>
            <a:endParaRPr lang="en-US" sz="1600" dirty="0"/>
          </a:p>
        </p:txBody>
      </p:sp>
      <p:sp>
        <p:nvSpPr>
          <p:cNvPr id="7" name="more customers tile"/>
          <p:cNvSpPr/>
          <p:nvPr/>
        </p:nvSpPr>
        <p:spPr>
          <a:xfrm>
            <a:off x="548640" y="4526280"/>
            <a:ext cx="4937760" cy="1417320"/>
          </a:xfrm>
          <a:prstGeom prst="roundRect">
            <a:avLst>
              <a:gd name="adj" fmla="val 11613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pic>
        <p:nvPicPr>
          <p:cNvPr id="8" name="nda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68680" y="5029200"/>
            <a:ext cx="411480" cy="411480"/>
          </a:xfrm>
          <a:prstGeom prst="rect">
            <a:avLst/>
          </a:prstGeom>
        </p:spPr>
      </p:pic>
      <p:sp>
        <p:nvSpPr>
          <p:cNvPr id="9" name="more customers"/>
          <p:cNvSpPr txBox="1"/>
          <p:nvPr/>
        </p:nvSpPr>
        <p:spPr>
          <a:xfrm>
            <a:off x="1508760" y="4617720"/>
            <a:ext cx="38404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4F8F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+5 Danish fleets</a:t>
            </a:r>
            <a:endParaRPr lang="en-US" sz="2600" dirty="0"/>
          </a:p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names kept confidential</a:t>
            </a:r>
            <a:endParaRPr lang="en-US" sz="2600" dirty="0"/>
          </a:p>
        </p:txBody>
      </p:sp>
      <p:sp>
        <p:nvSpPr>
          <p:cNvPr id="10" name="paying customers card"/>
          <p:cNvSpPr/>
          <p:nvPr/>
        </p:nvSpPr>
        <p:spPr>
          <a:xfrm>
            <a:off x="5943600" y="1965960"/>
            <a:ext cx="2743200" cy="1737360"/>
          </a:xfrm>
          <a:prstGeom prst="roundRect">
            <a:avLst>
              <a:gd name="adj" fmla="val 9474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sp>
        <p:nvSpPr>
          <p:cNvPr id="11" name="6"/>
          <p:cNvSpPr txBox="1"/>
          <p:nvPr/>
        </p:nvSpPr>
        <p:spPr>
          <a:xfrm>
            <a:off x="6217920" y="21488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800" dirty="0"/>
          </a:p>
        </p:txBody>
      </p:sp>
      <p:sp>
        <p:nvSpPr>
          <p:cNvPr id="12" name="paying customers"/>
          <p:cNvSpPr txBox="1"/>
          <p:nvPr/>
        </p:nvSpPr>
        <p:spPr>
          <a:xfrm>
            <a:off x="6217920" y="31089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paying customers</a:t>
            </a:r>
            <a:endParaRPr lang="en-US" sz="1500" dirty="0"/>
          </a:p>
        </p:txBody>
      </p:sp>
      <p:sp>
        <p:nvSpPr>
          <p:cNvPr id="13" name="routes optimized card"/>
          <p:cNvSpPr/>
          <p:nvPr/>
        </p:nvSpPr>
        <p:spPr>
          <a:xfrm>
            <a:off x="8915400" y="1965960"/>
            <a:ext cx="2743200" cy="1737360"/>
          </a:xfrm>
          <a:prstGeom prst="roundRect">
            <a:avLst>
              <a:gd name="adj" fmla="val 9474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sp>
        <p:nvSpPr>
          <p:cNvPr id="14" name="1.4M+"/>
          <p:cNvSpPr txBox="1"/>
          <p:nvPr/>
        </p:nvSpPr>
        <p:spPr>
          <a:xfrm>
            <a:off x="9189720" y="214884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1.4M+</a:t>
            </a:r>
            <a:endParaRPr lang="en-US" sz="4800" dirty="0"/>
          </a:p>
        </p:txBody>
      </p:sp>
      <p:sp>
        <p:nvSpPr>
          <p:cNvPr id="15" name="routes optimized"/>
          <p:cNvSpPr txBox="1"/>
          <p:nvPr/>
        </p:nvSpPr>
        <p:spPr>
          <a:xfrm>
            <a:off x="9189720" y="310896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routes optimized</a:t>
            </a:r>
            <a:endParaRPr lang="en-US" sz="1500" dirty="0"/>
          </a:p>
        </p:txBody>
      </p:sp>
      <p:sp>
        <p:nvSpPr>
          <p:cNvPr id="16" name="tonnes of emissions avoided per year card"/>
          <p:cNvSpPr/>
          <p:nvPr/>
        </p:nvSpPr>
        <p:spPr>
          <a:xfrm>
            <a:off x="5943600" y="4206240"/>
            <a:ext cx="2743200" cy="1737360"/>
          </a:xfrm>
          <a:prstGeom prst="roundRect">
            <a:avLst>
              <a:gd name="adj" fmla="val 9474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sp>
        <p:nvSpPr>
          <p:cNvPr id="17" name="2,100"/>
          <p:cNvSpPr txBox="1"/>
          <p:nvPr/>
        </p:nvSpPr>
        <p:spPr>
          <a:xfrm>
            <a:off x="6217920" y="438912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2,100</a:t>
            </a:r>
            <a:endParaRPr lang="en-US" sz="4800" dirty="0"/>
          </a:p>
        </p:txBody>
      </p:sp>
      <p:sp>
        <p:nvSpPr>
          <p:cNvPr id="18" name="tonnes of emissions avoided per year"/>
          <p:cNvSpPr txBox="1"/>
          <p:nvPr/>
        </p:nvSpPr>
        <p:spPr>
          <a:xfrm>
            <a:off x="6217920" y="5349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tonnes of emissions avoided per year</a:t>
            </a:r>
            <a:endParaRPr lang="en-US" sz="1500" dirty="0"/>
          </a:p>
        </p:txBody>
      </p:sp>
      <p:sp>
        <p:nvSpPr>
          <p:cNvPr id="19" name="of data stored in Europe card"/>
          <p:cNvSpPr/>
          <p:nvPr/>
        </p:nvSpPr>
        <p:spPr>
          <a:xfrm>
            <a:off x="8915400" y="4206240"/>
            <a:ext cx="2743200" cy="1737360"/>
          </a:xfrm>
          <a:prstGeom prst="roundRect">
            <a:avLst>
              <a:gd name="adj" fmla="val 9474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sp>
        <p:nvSpPr>
          <p:cNvPr id="20" name="100%"/>
          <p:cNvSpPr txBox="1"/>
          <p:nvPr/>
        </p:nvSpPr>
        <p:spPr>
          <a:xfrm>
            <a:off x="9189720" y="4389120"/>
            <a:ext cx="2286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rgbClr val="5ED3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4800" dirty="0"/>
          </a:p>
        </p:txBody>
      </p:sp>
      <p:sp>
        <p:nvSpPr>
          <p:cNvPr id="21" name="of data stored in Europe"/>
          <p:cNvSpPr txBox="1"/>
          <p:nvPr/>
        </p:nvSpPr>
        <p:spPr>
          <a:xfrm>
            <a:off x="9189720" y="534924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data stored in Europe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1" type="body" hasCustomPrompt="1"/>
          </p:nvPr>
        </p:nvSpPr>
        <p:spPr>
          <a:xfrm>
            <a:off x="548640" y="45720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/>
          <a:lstStyle/>
          <a:p>
            <a:pPr indent="0" marL="0">
              <a:buNone/>
            </a:pPr>
            <a:r>
              <a:rPr lang="en-US" sz="1400" b="1" spc="300" kern="0" dirty="0">
                <a:solidFill>
                  <a:schemeClr val="accent1"/>
                </a:solidFill>
              </a:rPr>
              <a:t>TEAM &amp; ASK</a:t>
            </a:r>
            <a:endParaRPr lang="en-US" sz="1400" dirty="0"/>
          </a:p>
        </p:txBody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548640" y="822960"/>
            <a:ext cx="110642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Built by researchers, backed by results</a:t>
            </a:r>
            <a:endParaRPr lang="en-US" sz="4000" dirty="0"/>
          </a:p>
        </p:txBody>
      </p:sp>
      <p:sp>
        <p:nvSpPr>
          <p:cNvPr id="4" name="Arthur card"/>
          <p:cNvSpPr/>
          <p:nvPr/>
        </p:nvSpPr>
        <p:spPr>
          <a:xfrm>
            <a:off x="548640" y="1965960"/>
            <a:ext cx="6035040" cy="1463040"/>
          </a:xfrm>
          <a:prstGeom prst="roundRect">
            <a:avLst>
              <a:gd name="adj" fmla="val 11250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sp>
        <p:nvSpPr>
          <p:cNvPr id="5" name="Arthur avatar"/>
          <p:cNvSpPr/>
          <p:nvPr/>
        </p:nvSpPr>
        <p:spPr>
          <a:xfrm>
            <a:off x="868680" y="2331720"/>
            <a:ext cx="731520" cy="731520"/>
          </a:xfrm>
          <a:prstGeom prst="ellipse">
            <a:avLst/>
          </a:prstGeom>
          <a:solidFill>
            <a:srgbClr val="1E5A45"/>
          </a:solidFill>
          <a:ln/>
        </p:spPr>
      </p:sp>
      <p:pic>
        <p:nvPicPr>
          <p:cNvPr id="6" name="Arthur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2514600"/>
            <a:ext cx="365760" cy="365760"/>
          </a:xfrm>
          <a:prstGeom prst="rect">
            <a:avLst/>
          </a:prstGeom>
        </p:spPr>
      </p:pic>
      <p:sp>
        <p:nvSpPr>
          <p:cNvPr id="7" name="Arthur name"/>
          <p:cNvSpPr txBox="1"/>
          <p:nvPr/>
        </p:nvSpPr>
        <p:spPr>
          <a:xfrm>
            <a:off x="1874520" y="224028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Arthur  </a:t>
            </a:r>
            <a:pPr indent="0" marL="0">
              <a:buNone/>
            </a:pPr>
            <a:r>
              <a:rPr lang="en-US" sz="1300" b="1" spc="200" kern="0" dirty="0">
                <a:solidFill>
                  <a:srgbClr val="5ED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FOUNDER &amp; CHIEF EXECUTIVE</a:t>
            </a:r>
            <a:endParaRPr lang="en-US" sz="2400" dirty="0"/>
          </a:p>
        </p:txBody>
      </p:sp>
      <p:sp>
        <p:nvSpPr>
          <p:cNvPr id="8" name="Arthur bio"/>
          <p:cNvSpPr txBox="1"/>
          <p:nvPr/>
        </p:nvSpPr>
        <p:spPr>
          <a:xfrm>
            <a:off x="1874520" y="274320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Former machine learning engineer at Apple &amp; Google · Doctoral researcher, Aarhus University</a:t>
            </a:r>
            <a:endParaRPr lang="en-US" sz="1600" dirty="0"/>
          </a:p>
        </p:txBody>
      </p:sp>
      <p:sp>
        <p:nvSpPr>
          <p:cNvPr id="9" name="Mark card"/>
          <p:cNvSpPr/>
          <p:nvPr/>
        </p:nvSpPr>
        <p:spPr>
          <a:xfrm>
            <a:off x="548640" y="3611880"/>
            <a:ext cx="6035040" cy="1463040"/>
          </a:xfrm>
          <a:prstGeom prst="roundRect">
            <a:avLst>
              <a:gd name="adj" fmla="val 11250"/>
            </a:avLst>
          </a:prstGeom>
          <a:solidFill>
            <a:srgbClr val="143029"/>
          </a:solidFill>
          <a:ln w="12700">
            <a:solidFill>
              <a:srgbClr val="24493F"/>
            </a:solidFill>
            <a:prstDash val="solid"/>
          </a:ln>
        </p:spPr>
      </p:sp>
      <p:sp>
        <p:nvSpPr>
          <p:cNvPr id="10" name="Mark avatar"/>
          <p:cNvSpPr/>
          <p:nvPr/>
        </p:nvSpPr>
        <p:spPr>
          <a:xfrm>
            <a:off x="868680" y="3977640"/>
            <a:ext cx="731520" cy="731520"/>
          </a:xfrm>
          <a:prstGeom prst="ellipse">
            <a:avLst/>
          </a:prstGeom>
          <a:solidFill>
            <a:srgbClr val="1E5A45"/>
          </a:solidFill>
          <a:ln/>
        </p:spPr>
      </p:sp>
      <p:pic>
        <p:nvPicPr>
          <p:cNvPr id="11" name="Mark icon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4160520"/>
            <a:ext cx="365760" cy="365760"/>
          </a:xfrm>
          <a:prstGeom prst="rect">
            <a:avLst/>
          </a:prstGeom>
        </p:spPr>
      </p:pic>
      <p:sp>
        <p:nvSpPr>
          <p:cNvPr id="12" name="Mark name"/>
          <p:cNvSpPr txBox="1"/>
          <p:nvPr/>
        </p:nvSpPr>
        <p:spPr>
          <a:xfrm>
            <a:off x="1874520" y="3886200"/>
            <a:ext cx="4480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4F8F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  </a:t>
            </a:r>
            <a:pPr indent="0" marL="0">
              <a:buNone/>
            </a:pPr>
            <a:r>
              <a:rPr lang="en-US" sz="1300" b="1" spc="200" kern="0" dirty="0">
                <a:solidFill>
                  <a:srgbClr val="5ED39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CHIEF TECHNOLOGY OFFICER</a:t>
            </a:r>
            <a:endParaRPr lang="en-US" sz="2400" dirty="0"/>
          </a:p>
        </p:txBody>
      </p:sp>
      <p:sp>
        <p:nvSpPr>
          <p:cNvPr id="13" name="Mark bio"/>
          <p:cNvSpPr txBox="1"/>
          <p:nvPr/>
        </p:nvSpPr>
        <p:spPr>
          <a:xfrm>
            <a:off x="1874520" y="4389120"/>
            <a:ext cx="44805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Master’s in Software Engineering, Technical University of Munich</a:t>
            </a:r>
            <a:endParaRPr lang="en-US" sz="1600" dirty="0"/>
          </a:p>
        </p:txBody>
      </p:sp>
      <p:pic>
        <p:nvPicPr>
          <p:cNvPr id="14" name="team icon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440680"/>
            <a:ext cx="365760" cy="365760"/>
          </a:xfrm>
          <a:prstGeom prst="rect">
            <a:avLst/>
          </a:prstGeom>
        </p:spPr>
      </p:pic>
      <p:sp>
        <p:nvSpPr>
          <p:cNvPr id="15" name="team note"/>
          <p:cNvSpPr txBox="1"/>
          <p:nvPr/>
        </p:nvSpPr>
        <p:spPr>
          <a:xfrm>
            <a:off x="1051560" y="54406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A9C4B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Bootstrapped to 6 paying customers · +6 team</a:t>
            </a:r>
            <a:endParaRPr lang="en-US" sz="1600" dirty="0"/>
          </a:p>
        </p:txBody>
      </p:sp>
      <p:sp>
        <p:nvSpPr>
          <p:cNvPr id="16" name="ask card"/>
          <p:cNvSpPr/>
          <p:nvPr/>
        </p:nvSpPr>
        <p:spPr>
          <a:xfrm>
            <a:off x="6949440" y="1965960"/>
            <a:ext cx="4690872" cy="3886200"/>
          </a:xfrm>
          <a:prstGeom prst="roundRect">
            <a:avLst>
              <a:gd name="adj" fmla="val 4235"/>
            </a:avLst>
          </a:prstGeom>
          <a:solidFill>
            <a:srgbClr val="5ED39B"/>
          </a:solidFill>
          <a:ln/>
        </p:spPr>
      </p:sp>
      <p:sp>
        <p:nvSpPr>
          <p:cNvPr id="17" name="ask label"/>
          <p:cNvSpPr txBox="1"/>
          <p:nvPr/>
        </p:nvSpPr>
        <p:spPr>
          <a:xfrm>
            <a:off x="7360920" y="2286000"/>
            <a:ext cx="3931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spc="300" kern="0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RAISE · SEED</a:t>
            </a:r>
            <a:endParaRPr lang="en-US" sz="1500" dirty="0"/>
          </a:p>
        </p:txBody>
      </p:sp>
      <p:sp>
        <p:nvSpPr>
          <p:cNvPr id="18" name="ask amount"/>
          <p:cNvSpPr txBox="1"/>
          <p:nvPr/>
        </p:nvSpPr>
        <p:spPr>
          <a:xfrm>
            <a:off x="7360920" y="2651760"/>
            <a:ext cx="39319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0" b="1" dirty="0">
                <a:solidFill>
                  <a:srgbClr val="0B1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€500k</a:t>
            </a:r>
            <a:endParaRPr lang="en-US" sz="8800" dirty="0"/>
          </a:p>
        </p:txBody>
      </p:sp>
      <p:sp>
        <p:nvSpPr>
          <p:cNvPr id="19" name="ask cap"/>
          <p:cNvSpPr txBox="1"/>
          <p:nvPr/>
        </p:nvSpPr>
        <p:spPr>
          <a:xfrm>
            <a:off x="7360920" y="384048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a €5 million valuation cap</a:t>
            </a:r>
            <a:endParaRPr lang="en-US" sz="2200" dirty="0"/>
          </a:p>
        </p:txBody>
      </p:sp>
      <p:sp>
        <p:nvSpPr>
          <p:cNvPr id="20" name="use of funds"/>
          <p:cNvSpPr txBox="1"/>
          <p:nvPr/>
        </p:nvSpPr>
        <p:spPr>
          <a:xfrm>
            <a:off x="7360920" y="4526280"/>
            <a:ext cx="3931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Win Denmark, then the Nordics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0B1F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Grow the engineering team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247120" y="63550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A9C4B9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ogo" descr="LoOp logo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-630936"/>
            <a:ext cx="12191695" cy="8128102"/>
          </a:xfrm>
          <a:prstGeom prst="rect">
            <a:avLst/>
          </a:prstGeom>
        </p:spPr>
      </p:pic>
      <p:sp>
        <p:nvSpPr>
          <p:cNvPr id="3" name="contact call"/>
          <p:cNvSpPr txBox="1"/>
          <p:nvPr/>
        </p:nvSpPr>
        <p:spPr>
          <a:xfrm>
            <a:off x="548640" y="5257800"/>
            <a:ext cx="11064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0B1F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Investor or customer? Let’s talk.</a:t>
            </a:r>
            <a:endParaRPr lang="en-US" sz="3200" dirty="0"/>
          </a:p>
        </p:txBody>
      </p:sp>
      <p:sp>
        <p:nvSpPr>
          <p:cNvPr id="4" name="contact details"/>
          <p:cNvSpPr txBox="1"/>
          <p:nvPr/>
        </p:nvSpPr>
        <p:spPr>
          <a:xfrm>
            <a:off x="548640" y="5897880"/>
            <a:ext cx="11064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3A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thelooploop.com  ·  loop@thelooploop.com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oOp">
  <a:themeElements>
    <a:clrScheme name="LoOp">
      <a:dk1>
        <a:srgbClr val="0B1F1A"/>
      </a:dk1>
      <a:lt1>
        <a:srgbClr val="FFFFFF"/>
      </a:lt1>
      <a:dk2>
        <a:srgbClr val="0E2620"/>
      </a:dk2>
      <a:lt2>
        <a:srgbClr val="EAF2EE"/>
      </a:lt2>
      <a:accent1>
        <a:srgbClr val="5ED39B"/>
      </a:accent1>
      <a:accent2>
        <a:srgbClr val="2E8B57"/>
      </a:accent2>
      <a:accent3>
        <a:srgbClr val="E8A33D"/>
      </a:accent3>
      <a:accent4>
        <a:srgbClr val="16332B"/>
      </a:accent4>
      <a:accent5>
        <a:srgbClr val="A9C4B9"/>
      </a:accent5>
      <a:accent6>
        <a:srgbClr val="4A5A55"/>
      </a:accent6>
      <a:hlink>
        <a:srgbClr val="5ED39B"/>
      </a:hlink>
      <a:folHlink>
        <a:srgbClr val="A9C4B9"/>
      </a:folHlink>
    </a:clrScheme>
    <a:fontScheme name="LoOp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LoOp — Pitch</dc:title>
  <dc:subject>PptxGenJS Presentation</dc:subject>
  <dc:creator>LoOp</dc:creator>
  <cp:lastModifiedBy>LoOp</cp:lastModifiedBy>
  <cp:revision>1</cp:revision>
  <dcterms:created xsi:type="dcterms:W3CDTF">2026-10-20T22:50:36Z</dcterms:created>
  <dcterms:modified xsi:type="dcterms:W3CDTF">2026-10-20T22:50:36Z</dcterms:modified>
</cp:coreProperties>
</file>